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9F49CC-A0D5-40E4-9FAF-0489FF50D05D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EDBA143-D7B6-4B4F-8D6B-45BD84F0CEE5}">
      <dgm:prSet phldrT="[Text]"/>
      <dgm:spPr/>
      <dgm:t>
        <a:bodyPr/>
        <a:lstStyle/>
        <a:p>
          <a:r>
            <a:rPr lang="en-US" dirty="0"/>
            <a:t>Problem understanding</a:t>
          </a:r>
          <a:endParaRPr lang="en-IN" dirty="0"/>
        </a:p>
      </dgm:t>
    </dgm:pt>
    <dgm:pt modelId="{7513FFC4-813A-4CAF-BD25-206E39D19D5D}" type="parTrans" cxnId="{E4447B83-50D9-4EA7-9B6D-9B4335131A00}">
      <dgm:prSet/>
      <dgm:spPr/>
      <dgm:t>
        <a:bodyPr/>
        <a:lstStyle/>
        <a:p>
          <a:endParaRPr lang="en-IN"/>
        </a:p>
      </dgm:t>
    </dgm:pt>
    <dgm:pt modelId="{6BF6137E-74A3-41AA-BA94-230F4C0DEF2B}" type="sibTrans" cxnId="{E4447B83-50D9-4EA7-9B6D-9B4335131A00}">
      <dgm:prSet/>
      <dgm:spPr/>
      <dgm:t>
        <a:bodyPr/>
        <a:lstStyle/>
        <a:p>
          <a:endParaRPr lang="en-IN"/>
        </a:p>
      </dgm:t>
    </dgm:pt>
    <dgm:pt modelId="{1C4138F3-FB13-49BE-A1D2-7E9908644457}">
      <dgm:prSet phldrT="[Text]"/>
      <dgm:spPr/>
      <dgm:t>
        <a:bodyPr/>
        <a:lstStyle/>
        <a:p>
          <a:r>
            <a:rPr lang="en-US" dirty="0"/>
            <a:t>Data Collection</a:t>
          </a:r>
          <a:endParaRPr lang="en-IN" dirty="0"/>
        </a:p>
      </dgm:t>
    </dgm:pt>
    <dgm:pt modelId="{90F706E9-DA2E-41D5-B3D7-A209892CD177}" type="parTrans" cxnId="{D8241C04-F608-4CA0-9DFE-9F6DEE892100}">
      <dgm:prSet/>
      <dgm:spPr/>
      <dgm:t>
        <a:bodyPr/>
        <a:lstStyle/>
        <a:p>
          <a:endParaRPr lang="en-IN"/>
        </a:p>
      </dgm:t>
    </dgm:pt>
    <dgm:pt modelId="{0AB1B0B2-42FA-4027-8A64-92125A8D5DEB}" type="sibTrans" cxnId="{D8241C04-F608-4CA0-9DFE-9F6DEE892100}">
      <dgm:prSet/>
      <dgm:spPr/>
      <dgm:t>
        <a:bodyPr/>
        <a:lstStyle/>
        <a:p>
          <a:endParaRPr lang="en-IN"/>
        </a:p>
      </dgm:t>
    </dgm:pt>
    <dgm:pt modelId="{DFB4697B-65FF-4B1D-80EE-ABD6B889EE2A}">
      <dgm:prSet phldrT="[Text]"/>
      <dgm:spPr/>
      <dgm:t>
        <a:bodyPr/>
        <a:lstStyle/>
        <a:p>
          <a:r>
            <a:rPr lang="en-US" dirty="0"/>
            <a:t>Data Preprocessing</a:t>
          </a:r>
          <a:endParaRPr lang="en-IN" dirty="0"/>
        </a:p>
      </dgm:t>
    </dgm:pt>
    <dgm:pt modelId="{1EE27D3C-DE12-4DFB-AF8F-FB2478241D87}" type="parTrans" cxnId="{AD7324C4-A8E2-44E3-8D89-94767B028FA3}">
      <dgm:prSet/>
      <dgm:spPr/>
      <dgm:t>
        <a:bodyPr/>
        <a:lstStyle/>
        <a:p>
          <a:endParaRPr lang="en-IN"/>
        </a:p>
      </dgm:t>
    </dgm:pt>
    <dgm:pt modelId="{FFB1E79C-9597-41F7-B24B-7022EDE1D5A4}" type="sibTrans" cxnId="{AD7324C4-A8E2-44E3-8D89-94767B028FA3}">
      <dgm:prSet/>
      <dgm:spPr/>
      <dgm:t>
        <a:bodyPr/>
        <a:lstStyle/>
        <a:p>
          <a:endParaRPr lang="en-IN"/>
        </a:p>
      </dgm:t>
    </dgm:pt>
    <dgm:pt modelId="{4D015DEE-E1F1-4DC5-B324-78467EECEBFF}">
      <dgm:prSet phldrT="[Text]"/>
      <dgm:spPr/>
      <dgm:t>
        <a:bodyPr/>
        <a:lstStyle/>
        <a:p>
          <a:r>
            <a:rPr lang="en-US" dirty="0"/>
            <a:t>Feature Engineering</a:t>
          </a:r>
          <a:endParaRPr lang="en-IN" dirty="0"/>
        </a:p>
      </dgm:t>
    </dgm:pt>
    <dgm:pt modelId="{5958F413-20AF-4813-BBF5-BD906CF350A1}" type="parTrans" cxnId="{845D8874-3CCA-4B97-AFF4-94FC3C1E6E50}">
      <dgm:prSet/>
      <dgm:spPr/>
      <dgm:t>
        <a:bodyPr/>
        <a:lstStyle/>
        <a:p>
          <a:endParaRPr lang="en-IN"/>
        </a:p>
      </dgm:t>
    </dgm:pt>
    <dgm:pt modelId="{A8332BD8-52A7-4B2D-A692-AC7A78BCFE7B}" type="sibTrans" cxnId="{845D8874-3CCA-4B97-AFF4-94FC3C1E6E50}">
      <dgm:prSet/>
      <dgm:spPr/>
      <dgm:t>
        <a:bodyPr/>
        <a:lstStyle/>
        <a:p>
          <a:endParaRPr lang="en-IN"/>
        </a:p>
      </dgm:t>
    </dgm:pt>
    <dgm:pt modelId="{80130ADD-3FCF-4CBC-A658-011A9C07D4B6}">
      <dgm:prSet phldrT="[Text]"/>
      <dgm:spPr/>
      <dgm:t>
        <a:bodyPr/>
        <a:lstStyle/>
        <a:p>
          <a:r>
            <a:rPr lang="en-US" dirty="0"/>
            <a:t>Train-Test split</a:t>
          </a:r>
          <a:endParaRPr lang="en-IN" dirty="0"/>
        </a:p>
      </dgm:t>
    </dgm:pt>
    <dgm:pt modelId="{43F7F76D-5C1F-4367-9249-7021CD0866E9}" type="parTrans" cxnId="{CC997B88-AAF1-4DC6-9D2E-8504AF4C31E2}">
      <dgm:prSet/>
      <dgm:spPr/>
      <dgm:t>
        <a:bodyPr/>
        <a:lstStyle/>
        <a:p>
          <a:endParaRPr lang="en-IN"/>
        </a:p>
      </dgm:t>
    </dgm:pt>
    <dgm:pt modelId="{D4C4F6B2-C728-440D-8748-BDEAAD552817}" type="sibTrans" cxnId="{CC997B88-AAF1-4DC6-9D2E-8504AF4C31E2}">
      <dgm:prSet/>
      <dgm:spPr/>
      <dgm:t>
        <a:bodyPr/>
        <a:lstStyle/>
        <a:p>
          <a:endParaRPr lang="en-IN"/>
        </a:p>
      </dgm:t>
    </dgm:pt>
    <dgm:pt modelId="{DEDB756A-C4A7-48D2-A048-CFFF1F29D2FB}">
      <dgm:prSet phldrT="[Text]"/>
      <dgm:spPr/>
      <dgm:t>
        <a:bodyPr/>
        <a:lstStyle/>
        <a:p>
          <a:r>
            <a:rPr lang="en-US" dirty="0"/>
            <a:t>Model Used</a:t>
          </a:r>
          <a:endParaRPr lang="en-IN" dirty="0"/>
        </a:p>
      </dgm:t>
    </dgm:pt>
    <dgm:pt modelId="{0F1F164E-808A-4BBD-A1ED-DAD99D82D73C}" type="parTrans" cxnId="{F66ACD3D-67D6-4D53-AF26-52C6A4984CF8}">
      <dgm:prSet/>
      <dgm:spPr/>
      <dgm:t>
        <a:bodyPr/>
        <a:lstStyle/>
        <a:p>
          <a:endParaRPr lang="en-IN"/>
        </a:p>
      </dgm:t>
    </dgm:pt>
    <dgm:pt modelId="{C0F5EBE6-0A2D-4C38-A071-70B30C2E07BE}" type="sibTrans" cxnId="{F66ACD3D-67D6-4D53-AF26-52C6A4984CF8}">
      <dgm:prSet/>
      <dgm:spPr/>
      <dgm:t>
        <a:bodyPr/>
        <a:lstStyle/>
        <a:p>
          <a:endParaRPr lang="en-IN"/>
        </a:p>
      </dgm:t>
    </dgm:pt>
    <dgm:pt modelId="{627D036D-C705-4FA0-B10F-250D843B2BF4}">
      <dgm:prSet phldrT="[Text]"/>
      <dgm:spPr/>
      <dgm:t>
        <a:bodyPr/>
        <a:lstStyle/>
        <a:p>
          <a:r>
            <a:rPr lang="en-US" dirty="0"/>
            <a:t>Model Selection</a:t>
          </a:r>
          <a:endParaRPr lang="en-IN" dirty="0"/>
        </a:p>
      </dgm:t>
    </dgm:pt>
    <dgm:pt modelId="{FEE5A4F8-ABE9-4321-AEC8-9E1D8AF93165}" type="parTrans" cxnId="{C272A6B7-C1E7-4220-B556-12FB7D371363}">
      <dgm:prSet/>
      <dgm:spPr/>
      <dgm:t>
        <a:bodyPr/>
        <a:lstStyle/>
        <a:p>
          <a:endParaRPr lang="en-IN"/>
        </a:p>
      </dgm:t>
    </dgm:pt>
    <dgm:pt modelId="{04CFEDD8-5063-4CB7-83BD-AF4A4F0D8724}" type="sibTrans" cxnId="{C272A6B7-C1E7-4220-B556-12FB7D371363}">
      <dgm:prSet/>
      <dgm:spPr/>
      <dgm:t>
        <a:bodyPr/>
        <a:lstStyle/>
        <a:p>
          <a:endParaRPr lang="en-IN"/>
        </a:p>
      </dgm:t>
    </dgm:pt>
    <dgm:pt modelId="{FCE0ADBA-8DFD-4BA7-AE99-ABD70AD174E3}">
      <dgm:prSet phldrT="[Text]"/>
      <dgm:spPr/>
      <dgm:t>
        <a:bodyPr/>
        <a:lstStyle/>
        <a:p>
          <a:r>
            <a:rPr lang="en-US" dirty="0"/>
            <a:t>Conclusion &amp; Insights</a:t>
          </a:r>
          <a:endParaRPr lang="en-IN" dirty="0"/>
        </a:p>
      </dgm:t>
    </dgm:pt>
    <dgm:pt modelId="{CB60F63F-7C02-46A4-9274-59602B4201A2}" type="parTrans" cxnId="{A34DE7A0-005C-4803-8E0E-257A488369D4}">
      <dgm:prSet/>
      <dgm:spPr/>
      <dgm:t>
        <a:bodyPr/>
        <a:lstStyle/>
        <a:p>
          <a:endParaRPr lang="en-IN"/>
        </a:p>
      </dgm:t>
    </dgm:pt>
    <dgm:pt modelId="{7416EE36-9B68-4F5A-93C6-35F5262B3D87}" type="sibTrans" cxnId="{A34DE7A0-005C-4803-8E0E-257A488369D4}">
      <dgm:prSet/>
      <dgm:spPr/>
      <dgm:t>
        <a:bodyPr/>
        <a:lstStyle/>
        <a:p>
          <a:endParaRPr lang="en-IN"/>
        </a:p>
      </dgm:t>
    </dgm:pt>
    <dgm:pt modelId="{39EC64F3-53F7-44F9-BC1D-84A785D58FA8}">
      <dgm:prSet phldrT="[Text]"/>
      <dgm:spPr/>
      <dgm:t>
        <a:bodyPr/>
        <a:lstStyle/>
        <a:p>
          <a:r>
            <a:rPr lang="en-US"/>
            <a:t>Exploratory Data Analysis (EDA)</a:t>
          </a:r>
          <a:endParaRPr lang="en-IN" dirty="0"/>
        </a:p>
      </dgm:t>
    </dgm:pt>
    <dgm:pt modelId="{C1D067DB-613F-4652-AF15-21AA6C9BEBF1}" type="parTrans" cxnId="{1551F4BF-DBF3-4E97-8CD2-DAA7F7F560BD}">
      <dgm:prSet/>
      <dgm:spPr/>
      <dgm:t>
        <a:bodyPr/>
        <a:lstStyle/>
        <a:p>
          <a:endParaRPr lang="en-IN"/>
        </a:p>
      </dgm:t>
    </dgm:pt>
    <dgm:pt modelId="{FE291E96-9D23-4B47-80F4-EF79E544E631}" type="sibTrans" cxnId="{1551F4BF-DBF3-4E97-8CD2-DAA7F7F560BD}">
      <dgm:prSet/>
      <dgm:spPr/>
      <dgm:t>
        <a:bodyPr/>
        <a:lstStyle/>
        <a:p>
          <a:endParaRPr lang="en-IN"/>
        </a:p>
      </dgm:t>
    </dgm:pt>
    <dgm:pt modelId="{C3B64AFE-DFD4-4503-9C00-D2DB377A8323}" type="pres">
      <dgm:prSet presAssocID="{4F9F49CC-A0D5-40E4-9FAF-0489FF50D05D}" presName="Name0" presStyleCnt="0">
        <dgm:presLayoutVars>
          <dgm:dir/>
          <dgm:resizeHandles val="exact"/>
        </dgm:presLayoutVars>
      </dgm:prSet>
      <dgm:spPr/>
    </dgm:pt>
    <dgm:pt modelId="{86BFF64F-9AE5-4AB7-965A-85D142EFA4A9}" type="pres">
      <dgm:prSet presAssocID="{4F9F49CC-A0D5-40E4-9FAF-0489FF50D05D}" presName="cycle" presStyleCnt="0"/>
      <dgm:spPr/>
    </dgm:pt>
    <dgm:pt modelId="{613C8EA5-E1E6-4911-9229-677085D43FD9}" type="pres">
      <dgm:prSet presAssocID="{0EDBA143-D7B6-4B4F-8D6B-45BD84F0CEE5}" presName="nodeFirstNode" presStyleLbl="node1" presStyleIdx="0" presStyleCnt="9" custRadScaleRad="99355" custRadScaleInc="517">
        <dgm:presLayoutVars>
          <dgm:bulletEnabled val="1"/>
        </dgm:presLayoutVars>
      </dgm:prSet>
      <dgm:spPr/>
    </dgm:pt>
    <dgm:pt modelId="{BD3498A4-2957-4267-B4FE-0A0773D95037}" type="pres">
      <dgm:prSet presAssocID="{6BF6137E-74A3-41AA-BA94-230F4C0DEF2B}" presName="sibTransFirstNode" presStyleLbl="bgShp" presStyleIdx="0" presStyleCnt="1"/>
      <dgm:spPr/>
    </dgm:pt>
    <dgm:pt modelId="{72A27A71-5EBA-4D58-9ACB-3A4AA8474019}" type="pres">
      <dgm:prSet presAssocID="{1C4138F3-FB13-49BE-A1D2-7E9908644457}" presName="nodeFollowingNodes" presStyleLbl="node1" presStyleIdx="1" presStyleCnt="9">
        <dgm:presLayoutVars>
          <dgm:bulletEnabled val="1"/>
        </dgm:presLayoutVars>
      </dgm:prSet>
      <dgm:spPr/>
    </dgm:pt>
    <dgm:pt modelId="{A2014D54-2A87-45BD-8326-EE98DF360F5E}" type="pres">
      <dgm:prSet presAssocID="{DFB4697B-65FF-4B1D-80EE-ABD6B889EE2A}" presName="nodeFollowingNodes" presStyleLbl="node1" presStyleIdx="2" presStyleCnt="9">
        <dgm:presLayoutVars>
          <dgm:bulletEnabled val="1"/>
        </dgm:presLayoutVars>
      </dgm:prSet>
      <dgm:spPr/>
    </dgm:pt>
    <dgm:pt modelId="{1914B738-A7EC-4D23-919A-5C990F417294}" type="pres">
      <dgm:prSet presAssocID="{39EC64F3-53F7-44F9-BC1D-84A785D58FA8}" presName="nodeFollowingNodes" presStyleLbl="node1" presStyleIdx="3" presStyleCnt="9">
        <dgm:presLayoutVars>
          <dgm:bulletEnabled val="1"/>
        </dgm:presLayoutVars>
      </dgm:prSet>
      <dgm:spPr/>
    </dgm:pt>
    <dgm:pt modelId="{616C1A2E-7EDD-4DF3-B84E-1BFE2FD56A4B}" type="pres">
      <dgm:prSet presAssocID="{4D015DEE-E1F1-4DC5-B324-78467EECEBFF}" presName="nodeFollowingNodes" presStyleLbl="node1" presStyleIdx="4" presStyleCnt="9">
        <dgm:presLayoutVars>
          <dgm:bulletEnabled val="1"/>
        </dgm:presLayoutVars>
      </dgm:prSet>
      <dgm:spPr/>
    </dgm:pt>
    <dgm:pt modelId="{A5E92D5C-B71E-4417-B0B4-C5119C46FB87}" type="pres">
      <dgm:prSet presAssocID="{80130ADD-3FCF-4CBC-A658-011A9C07D4B6}" presName="nodeFollowingNodes" presStyleLbl="node1" presStyleIdx="5" presStyleCnt="9">
        <dgm:presLayoutVars>
          <dgm:bulletEnabled val="1"/>
        </dgm:presLayoutVars>
      </dgm:prSet>
      <dgm:spPr/>
    </dgm:pt>
    <dgm:pt modelId="{99CB9411-4434-48CF-94B4-719C44296E2D}" type="pres">
      <dgm:prSet presAssocID="{DEDB756A-C4A7-48D2-A048-CFFF1F29D2FB}" presName="nodeFollowingNodes" presStyleLbl="node1" presStyleIdx="6" presStyleCnt="9">
        <dgm:presLayoutVars>
          <dgm:bulletEnabled val="1"/>
        </dgm:presLayoutVars>
      </dgm:prSet>
      <dgm:spPr/>
    </dgm:pt>
    <dgm:pt modelId="{6BE3014B-EEE5-4E16-A7DB-A8D86CEA4AD2}" type="pres">
      <dgm:prSet presAssocID="{627D036D-C705-4FA0-B10F-250D843B2BF4}" presName="nodeFollowingNodes" presStyleLbl="node1" presStyleIdx="7" presStyleCnt="9">
        <dgm:presLayoutVars>
          <dgm:bulletEnabled val="1"/>
        </dgm:presLayoutVars>
      </dgm:prSet>
      <dgm:spPr/>
    </dgm:pt>
    <dgm:pt modelId="{6B05680C-6E0A-4E9B-964B-75A7E37E6A9B}" type="pres">
      <dgm:prSet presAssocID="{FCE0ADBA-8DFD-4BA7-AE99-ABD70AD174E3}" presName="nodeFollowingNodes" presStyleLbl="node1" presStyleIdx="8" presStyleCnt="9">
        <dgm:presLayoutVars>
          <dgm:bulletEnabled val="1"/>
        </dgm:presLayoutVars>
      </dgm:prSet>
      <dgm:spPr/>
    </dgm:pt>
  </dgm:ptLst>
  <dgm:cxnLst>
    <dgm:cxn modelId="{D8241C04-F608-4CA0-9DFE-9F6DEE892100}" srcId="{4F9F49CC-A0D5-40E4-9FAF-0489FF50D05D}" destId="{1C4138F3-FB13-49BE-A1D2-7E9908644457}" srcOrd="1" destOrd="0" parTransId="{90F706E9-DA2E-41D5-B3D7-A209892CD177}" sibTransId="{0AB1B0B2-42FA-4027-8A64-92125A8D5DEB}"/>
    <dgm:cxn modelId="{EEC0E407-CE15-49F2-9FB3-D2701E790A12}" type="presOf" srcId="{DFB4697B-65FF-4B1D-80EE-ABD6B889EE2A}" destId="{A2014D54-2A87-45BD-8326-EE98DF360F5E}" srcOrd="0" destOrd="0" presId="urn:microsoft.com/office/officeart/2005/8/layout/cycle3"/>
    <dgm:cxn modelId="{3A959315-A26D-400C-85EF-D7C783635299}" type="presOf" srcId="{4F9F49CC-A0D5-40E4-9FAF-0489FF50D05D}" destId="{C3B64AFE-DFD4-4503-9C00-D2DB377A8323}" srcOrd="0" destOrd="0" presId="urn:microsoft.com/office/officeart/2005/8/layout/cycle3"/>
    <dgm:cxn modelId="{90C38A20-25E8-439C-9C75-2C6D53E68F3E}" type="presOf" srcId="{627D036D-C705-4FA0-B10F-250D843B2BF4}" destId="{6BE3014B-EEE5-4E16-A7DB-A8D86CEA4AD2}" srcOrd="0" destOrd="0" presId="urn:microsoft.com/office/officeart/2005/8/layout/cycle3"/>
    <dgm:cxn modelId="{B8494132-DA82-4A89-B6A8-18739D5660B8}" type="presOf" srcId="{6BF6137E-74A3-41AA-BA94-230F4C0DEF2B}" destId="{BD3498A4-2957-4267-B4FE-0A0773D95037}" srcOrd="0" destOrd="0" presId="urn:microsoft.com/office/officeart/2005/8/layout/cycle3"/>
    <dgm:cxn modelId="{F3597237-D33D-4915-8F47-EE70ADE62C4E}" type="presOf" srcId="{DEDB756A-C4A7-48D2-A048-CFFF1F29D2FB}" destId="{99CB9411-4434-48CF-94B4-719C44296E2D}" srcOrd="0" destOrd="0" presId="urn:microsoft.com/office/officeart/2005/8/layout/cycle3"/>
    <dgm:cxn modelId="{8D95F43C-2A4F-4150-AA15-EC3D32698AA4}" type="presOf" srcId="{1C4138F3-FB13-49BE-A1D2-7E9908644457}" destId="{72A27A71-5EBA-4D58-9ACB-3A4AA8474019}" srcOrd="0" destOrd="0" presId="urn:microsoft.com/office/officeart/2005/8/layout/cycle3"/>
    <dgm:cxn modelId="{F66ACD3D-67D6-4D53-AF26-52C6A4984CF8}" srcId="{4F9F49CC-A0D5-40E4-9FAF-0489FF50D05D}" destId="{DEDB756A-C4A7-48D2-A048-CFFF1F29D2FB}" srcOrd="6" destOrd="0" parTransId="{0F1F164E-808A-4BBD-A1ED-DAD99D82D73C}" sibTransId="{C0F5EBE6-0A2D-4C38-A071-70B30C2E07BE}"/>
    <dgm:cxn modelId="{06B55662-C2F1-4DB2-BAE7-A5644F984D38}" type="presOf" srcId="{FCE0ADBA-8DFD-4BA7-AE99-ABD70AD174E3}" destId="{6B05680C-6E0A-4E9B-964B-75A7E37E6A9B}" srcOrd="0" destOrd="0" presId="urn:microsoft.com/office/officeart/2005/8/layout/cycle3"/>
    <dgm:cxn modelId="{5B5F7E4C-96AC-4EF9-902C-1600D620DD6A}" type="presOf" srcId="{4D015DEE-E1F1-4DC5-B324-78467EECEBFF}" destId="{616C1A2E-7EDD-4DF3-B84E-1BFE2FD56A4B}" srcOrd="0" destOrd="0" presId="urn:microsoft.com/office/officeart/2005/8/layout/cycle3"/>
    <dgm:cxn modelId="{845D8874-3CCA-4B97-AFF4-94FC3C1E6E50}" srcId="{4F9F49CC-A0D5-40E4-9FAF-0489FF50D05D}" destId="{4D015DEE-E1F1-4DC5-B324-78467EECEBFF}" srcOrd="4" destOrd="0" parTransId="{5958F413-20AF-4813-BBF5-BD906CF350A1}" sibTransId="{A8332BD8-52A7-4B2D-A692-AC7A78BCFE7B}"/>
    <dgm:cxn modelId="{E4447B83-50D9-4EA7-9B6D-9B4335131A00}" srcId="{4F9F49CC-A0D5-40E4-9FAF-0489FF50D05D}" destId="{0EDBA143-D7B6-4B4F-8D6B-45BD84F0CEE5}" srcOrd="0" destOrd="0" parTransId="{7513FFC4-813A-4CAF-BD25-206E39D19D5D}" sibTransId="{6BF6137E-74A3-41AA-BA94-230F4C0DEF2B}"/>
    <dgm:cxn modelId="{CC997B88-AAF1-4DC6-9D2E-8504AF4C31E2}" srcId="{4F9F49CC-A0D5-40E4-9FAF-0489FF50D05D}" destId="{80130ADD-3FCF-4CBC-A658-011A9C07D4B6}" srcOrd="5" destOrd="0" parTransId="{43F7F76D-5C1F-4367-9249-7021CD0866E9}" sibTransId="{D4C4F6B2-C728-440D-8748-BDEAAD552817}"/>
    <dgm:cxn modelId="{F3FA008D-FBC2-451C-920E-802BE05E5172}" type="presOf" srcId="{39EC64F3-53F7-44F9-BC1D-84A785D58FA8}" destId="{1914B738-A7EC-4D23-919A-5C990F417294}" srcOrd="0" destOrd="0" presId="urn:microsoft.com/office/officeart/2005/8/layout/cycle3"/>
    <dgm:cxn modelId="{A34DE7A0-005C-4803-8E0E-257A488369D4}" srcId="{4F9F49CC-A0D5-40E4-9FAF-0489FF50D05D}" destId="{FCE0ADBA-8DFD-4BA7-AE99-ABD70AD174E3}" srcOrd="8" destOrd="0" parTransId="{CB60F63F-7C02-46A4-9274-59602B4201A2}" sibTransId="{7416EE36-9B68-4F5A-93C6-35F5262B3D87}"/>
    <dgm:cxn modelId="{17AB18A2-0E63-4A59-A5B0-E83DB3CA555A}" type="presOf" srcId="{0EDBA143-D7B6-4B4F-8D6B-45BD84F0CEE5}" destId="{613C8EA5-E1E6-4911-9229-677085D43FD9}" srcOrd="0" destOrd="0" presId="urn:microsoft.com/office/officeart/2005/8/layout/cycle3"/>
    <dgm:cxn modelId="{C272A6B7-C1E7-4220-B556-12FB7D371363}" srcId="{4F9F49CC-A0D5-40E4-9FAF-0489FF50D05D}" destId="{627D036D-C705-4FA0-B10F-250D843B2BF4}" srcOrd="7" destOrd="0" parTransId="{FEE5A4F8-ABE9-4321-AEC8-9E1D8AF93165}" sibTransId="{04CFEDD8-5063-4CB7-83BD-AF4A4F0D8724}"/>
    <dgm:cxn modelId="{1551F4BF-DBF3-4E97-8CD2-DAA7F7F560BD}" srcId="{4F9F49CC-A0D5-40E4-9FAF-0489FF50D05D}" destId="{39EC64F3-53F7-44F9-BC1D-84A785D58FA8}" srcOrd="3" destOrd="0" parTransId="{C1D067DB-613F-4652-AF15-21AA6C9BEBF1}" sibTransId="{FE291E96-9D23-4B47-80F4-EF79E544E631}"/>
    <dgm:cxn modelId="{AD7324C4-A8E2-44E3-8D89-94767B028FA3}" srcId="{4F9F49CC-A0D5-40E4-9FAF-0489FF50D05D}" destId="{DFB4697B-65FF-4B1D-80EE-ABD6B889EE2A}" srcOrd="2" destOrd="0" parTransId="{1EE27D3C-DE12-4DFB-AF8F-FB2478241D87}" sibTransId="{FFB1E79C-9597-41F7-B24B-7022EDE1D5A4}"/>
    <dgm:cxn modelId="{720174F2-912A-49C3-B83C-3303997265DC}" type="presOf" srcId="{80130ADD-3FCF-4CBC-A658-011A9C07D4B6}" destId="{A5E92D5C-B71E-4417-B0B4-C5119C46FB87}" srcOrd="0" destOrd="0" presId="urn:microsoft.com/office/officeart/2005/8/layout/cycle3"/>
    <dgm:cxn modelId="{E5DA04A4-AE53-48A2-A0C9-2377EA17E16B}" type="presParOf" srcId="{C3B64AFE-DFD4-4503-9C00-D2DB377A8323}" destId="{86BFF64F-9AE5-4AB7-965A-85D142EFA4A9}" srcOrd="0" destOrd="0" presId="urn:microsoft.com/office/officeart/2005/8/layout/cycle3"/>
    <dgm:cxn modelId="{8FCB805D-D64E-48D8-A549-FFDD2CEE04FA}" type="presParOf" srcId="{86BFF64F-9AE5-4AB7-965A-85D142EFA4A9}" destId="{613C8EA5-E1E6-4911-9229-677085D43FD9}" srcOrd="0" destOrd="0" presId="urn:microsoft.com/office/officeart/2005/8/layout/cycle3"/>
    <dgm:cxn modelId="{F939D7C6-2C88-4519-9050-86561BEC9544}" type="presParOf" srcId="{86BFF64F-9AE5-4AB7-965A-85D142EFA4A9}" destId="{BD3498A4-2957-4267-B4FE-0A0773D95037}" srcOrd="1" destOrd="0" presId="urn:microsoft.com/office/officeart/2005/8/layout/cycle3"/>
    <dgm:cxn modelId="{71C6B219-B79C-40F4-B598-3E7C3B9B5CE4}" type="presParOf" srcId="{86BFF64F-9AE5-4AB7-965A-85D142EFA4A9}" destId="{72A27A71-5EBA-4D58-9ACB-3A4AA8474019}" srcOrd="2" destOrd="0" presId="urn:microsoft.com/office/officeart/2005/8/layout/cycle3"/>
    <dgm:cxn modelId="{8C360CB4-4208-4044-A663-0624811C14C5}" type="presParOf" srcId="{86BFF64F-9AE5-4AB7-965A-85D142EFA4A9}" destId="{A2014D54-2A87-45BD-8326-EE98DF360F5E}" srcOrd="3" destOrd="0" presId="urn:microsoft.com/office/officeart/2005/8/layout/cycle3"/>
    <dgm:cxn modelId="{79B5077B-A289-4B23-AE72-EC45AB83F2D7}" type="presParOf" srcId="{86BFF64F-9AE5-4AB7-965A-85D142EFA4A9}" destId="{1914B738-A7EC-4D23-919A-5C990F417294}" srcOrd="4" destOrd="0" presId="urn:microsoft.com/office/officeart/2005/8/layout/cycle3"/>
    <dgm:cxn modelId="{78A21D6D-A336-4556-A8FD-3EF515BD994A}" type="presParOf" srcId="{86BFF64F-9AE5-4AB7-965A-85D142EFA4A9}" destId="{616C1A2E-7EDD-4DF3-B84E-1BFE2FD56A4B}" srcOrd="5" destOrd="0" presId="urn:microsoft.com/office/officeart/2005/8/layout/cycle3"/>
    <dgm:cxn modelId="{35755C7E-3963-4214-A309-536DCD31DA8E}" type="presParOf" srcId="{86BFF64F-9AE5-4AB7-965A-85D142EFA4A9}" destId="{A5E92D5C-B71E-4417-B0B4-C5119C46FB87}" srcOrd="6" destOrd="0" presId="urn:microsoft.com/office/officeart/2005/8/layout/cycle3"/>
    <dgm:cxn modelId="{8D6B08A0-3573-44DE-B7BC-DD4C36E4F5A9}" type="presParOf" srcId="{86BFF64F-9AE5-4AB7-965A-85D142EFA4A9}" destId="{99CB9411-4434-48CF-94B4-719C44296E2D}" srcOrd="7" destOrd="0" presId="urn:microsoft.com/office/officeart/2005/8/layout/cycle3"/>
    <dgm:cxn modelId="{C445070C-9A13-4AFC-BE66-B78BDDDA83BD}" type="presParOf" srcId="{86BFF64F-9AE5-4AB7-965A-85D142EFA4A9}" destId="{6BE3014B-EEE5-4E16-A7DB-A8D86CEA4AD2}" srcOrd="8" destOrd="0" presId="urn:microsoft.com/office/officeart/2005/8/layout/cycle3"/>
    <dgm:cxn modelId="{199AA869-B685-4483-BDB3-0FA29EDF3387}" type="presParOf" srcId="{86BFF64F-9AE5-4AB7-965A-85D142EFA4A9}" destId="{6B05680C-6E0A-4E9B-964B-75A7E37E6A9B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498A4-2957-4267-B4FE-0A0773D95037}">
      <dsp:nvSpPr>
        <dsp:cNvPr id="0" name=""/>
        <dsp:cNvSpPr/>
      </dsp:nvSpPr>
      <dsp:spPr>
        <a:xfrm>
          <a:off x="2433501" y="-51506"/>
          <a:ext cx="6431411" cy="6431411"/>
        </a:xfrm>
        <a:prstGeom prst="circularArrow">
          <a:avLst>
            <a:gd name="adj1" fmla="val 5544"/>
            <a:gd name="adj2" fmla="val 330680"/>
            <a:gd name="adj3" fmla="val 14736634"/>
            <a:gd name="adj4" fmla="val 1682482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C8EA5-E1E6-4911-9229-677085D43FD9}">
      <dsp:nvSpPr>
        <dsp:cNvPr id="0" name=""/>
        <dsp:cNvSpPr/>
      </dsp:nvSpPr>
      <dsp:spPr>
        <a:xfrm>
          <a:off x="4806459" y="17857"/>
          <a:ext cx="1685497" cy="8427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Problem understanding</a:t>
          </a:r>
          <a:endParaRPr lang="en-IN" sz="1700" kern="1200" dirty="0"/>
        </a:p>
      </dsp:txBody>
      <dsp:txXfrm>
        <a:off x="4847599" y="58997"/>
        <a:ext cx="1603217" cy="760468"/>
      </dsp:txXfrm>
    </dsp:sp>
    <dsp:sp modelId="{72A27A71-5EBA-4D58-9ACB-3A4AA8474019}">
      <dsp:nvSpPr>
        <dsp:cNvPr id="0" name=""/>
        <dsp:cNvSpPr/>
      </dsp:nvSpPr>
      <dsp:spPr>
        <a:xfrm>
          <a:off x="6560520" y="641801"/>
          <a:ext cx="1685497" cy="8427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Collection</a:t>
          </a:r>
          <a:endParaRPr lang="en-IN" sz="1700" kern="1200" dirty="0"/>
        </a:p>
      </dsp:txBody>
      <dsp:txXfrm>
        <a:off x="6601660" y="682941"/>
        <a:ext cx="1603217" cy="760468"/>
      </dsp:txXfrm>
    </dsp:sp>
    <dsp:sp modelId="{A2014D54-2A87-45BD-8326-EE98DF360F5E}">
      <dsp:nvSpPr>
        <dsp:cNvPr id="0" name=""/>
        <dsp:cNvSpPr/>
      </dsp:nvSpPr>
      <dsp:spPr>
        <a:xfrm>
          <a:off x="7498547" y="2266510"/>
          <a:ext cx="1685497" cy="8427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Preprocessing</a:t>
          </a:r>
          <a:endParaRPr lang="en-IN" sz="1700" kern="1200" dirty="0"/>
        </a:p>
      </dsp:txBody>
      <dsp:txXfrm>
        <a:off x="7539687" y="2307650"/>
        <a:ext cx="1603217" cy="760468"/>
      </dsp:txXfrm>
    </dsp:sp>
    <dsp:sp modelId="{1914B738-A7EC-4D23-919A-5C990F417294}">
      <dsp:nvSpPr>
        <dsp:cNvPr id="0" name=""/>
        <dsp:cNvSpPr/>
      </dsp:nvSpPr>
      <dsp:spPr>
        <a:xfrm>
          <a:off x="7172774" y="4114062"/>
          <a:ext cx="1685497" cy="8427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Exploratory Data Analysis (EDA)</a:t>
          </a:r>
          <a:endParaRPr lang="en-IN" sz="1700" kern="1200" dirty="0"/>
        </a:p>
      </dsp:txBody>
      <dsp:txXfrm>
        <a:off x="7213914" y="4155202"/>
        <a:ext cx="1603217" cy="760468"/>
      </dsp:txXfrm>
    </dsp:sp>
    <dsp:sp modelId="{616C1A2E-7EDD-4DF3-B84E-1BFE2FD56A4B}">
      <dsp:nvSpPr>
        <dsp:cNvPr id="0" name=""/>
        <dsp:cNvSpPr/>
      </dsp:nvSpPr>
      <dsp:spPr>
        <a:xfrm>
          <a:off x="5735634" y="5319966"/>
          <a:ext cx="1685497" cy="8427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Engineering</a:t>
          </a:r>
          <a:endParaRPr lang="en-IN" sz="1700" kern="1200" dirty="0"/>
        </a:p>
      </dsp:txBody>
      <dsp:txXfrm>
        <a:off x="5776774" y="5361106"/>
        <a:ext cx="1603217" cy="760468"/>
      </dsp:txXfrm>
    </dsp:sp>
    <dsp:sp modelId="{A5E92D5C-B71E-4417-B0B4-C5119C46FB87}">
      <dsp:nvSpPr>
        <dsp:cNvPr id="0" name=""/>
        <dsp:cNvSpPr/>
      </dsp:nvSpPr>
      <dsp:spPr>
        <a:xfrm>
          <a:off x="3859580" y="5319966"/>
          <a:ext cx="1685497" cy="8427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Train-Test split</a:t>
          </a:r>
          <a:endParaRPr lang="en-IN" sz="1700" kern="1200" dirty="0"/>
        </a:p>
      </dsp:txBody>
      <dsp:txXfrm>
        <a:off x="3900720" y="5361106"/>
        <a:ext cx="1603217" cy="760468"/>
      </dsp:txXfrm>
    </dsp:sp>
    <dsp:sp modelId="{99CB9411-4434-48CF-94B4-719C44296E2D}">
      <dsp:nvSpPr>
        <dsp:cNvPr id="0" name=""/>
        <dsp:cNvSpPr/>
      </dsp:nvSpPr>
      <dsp:spPr>
        <a:xfrm>
          <a:off x="2422440" y="4114062"/>
          <a:ext cx="1685497" cy="8427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Used</a:t>
          </a:r>
          <a:endParaRPr lang="en-IN" sz="1700" kern="1200" dirty="0"/>
        </a:p>
      </dsp:txBody>
      <dsp:txXfrm>
        <a:off x="2463580" y="4155202"/>
        <a:ext cx="1603217" cy="760468"/>
      </dsp:txXfrm>
    </dsp:sp>
    <dsp:sp modelId="{6BE3014B-EEE5-4E16-A7DB-A8D86CEA4AD2}">
      <dsp:nvSpPr>
        <dsp:cNvPr id="0" name=""/>
        <dsp:cNvSpPr/>
      </dsp:nvSpPr>
      <dsp:spPr>
        <a:xfrm>
          <a:off x="2096667" y="2266510"/>
          <a:ext cx="1685497" cy="8427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  <a:endParaRPr lang="en-IN" sz="1700" kern="1200" dirty="0"/>
        </a:p>
      </dsp:txBody>
      <dsp:txXfrm>
        <a:off x="2137807" y="2307650"/>
        <a:ext cx="1603217" cy="760468"/>
      </dsp:txXfrm>
    </dsp:sp>
    <dsp:sp modelId="{6B05680C-6E0A-4E9B-964B-75A7E37E6A9B}">
      <dsp:nvSpPr>
        <dsp:cNvPr id="0" name=""/>
        <dsp:cNvSpPr/>
      </dsp:nvSpPr>
      <dsp:spPr>
        <a:xfrm>
          <a:off x="3034694" y="641801"/>
          <a:ext cx="1685497" cy="8427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 &amp; Insights</a:t>
          </a:r>
          <a:endParaRPr lang="en-IN" sz="1700" kern="1200" dirty="0"/>
        </a:p>
      </dsp:txBody>
      <dsp:txXfrm>
        <a:off x="3075834" y="682941"/>
        <a:ext cx="1603217" cy="76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67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8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2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7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67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82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9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80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2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10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8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0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2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57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20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117AEBC-A057-42F9-976D-13C61662095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1E3CCA-8793-4180-8C03-363325632E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00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AE24-B739-4127-8671-C26D973B3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pPr algn="ctr"/>
            <a:r>
              <a:rPr lang="en-US" b="1" u="sng" dirty="0">
                <a:latin typeface="Californian FB" panose="0207040306080B030204" pitchFamily="18" charset="0"/>
              </a:rPr>
              <a:t>CREDIT SCORE CLASSIFICATION</a:t>
            </a:r>
            <a:endParaRPr lang="en-IN" b="1" u="sng" dirty="0">
              <a:latin typeface="Californian FB" panose="0207040306080B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5002-DCF1-42A3-8EA8-50A813F2A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444" y="3602038"/>
            <a:ext cx="12192000" cy="1655762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/>
              <a:t>PROJECT BY : Subodh Kumar </a:t>
            </a: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275063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55ADDC-3048-4EBC-B124-CEA4CF22E3E2}"/>
              </a:ext>
            </a:extLst>
          </p:cNvPr>
          <p:cNvSpPr txBox="1"/>
          <p:nvPr/>
        </p:nvSpPr>
        <p:spPr>
          <a:xfrm>
            <a:off x="976836" y="-86444"/>
            <a:ext cx="101068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9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EXPLORATORY DATA ANALYSIS (EDA)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9D2D4-138A-4F96-9806-0A6183E6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9" y="902288"/>
            <a:ext cx="6795026" cy="56189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1E37C-861A-4D2F-B651-E741E221431A}"/>
              </a:ext>
            </a:extLst>
          </p:cNvPr>
          <p:cNvSpPr txBox="1"/>
          <p:nvPr/>
        </p:nvSpPr>
        <p:spPr>
          <a:xfrm>
            <a:off x="7337654" y="807412"/>
            <a:ext cx="3704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Correlation Heatmap Analysis</a:t>
            </a:r>
            <a:endParaRPr lang="en-IN" sz="22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3B3C4-D561-41AB-9712-86784287595E}"/>
              </a:ext>
            </a:extLst>
          </p:cNvPr>
          <p:cNvSpPr txBox="1"/>
          <p:nvPr/>
        </p:nvSpPr>
        <p:spPr>
          <a:xfrm>
            <a:off x="7056760" y="1203268"/>
            <a:ext cx="51158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 heatmap shows the </a:t>
            </a:r>
            <a:r>
              <a:rPr lang="en-US" sz="1600" b="1" dirty="0"/>
              <a:t>strength and direction of correlation</a:t>
            </a:r>
            <a:r>
              <a:rPr lang="en-US" sz="1600" dirty="0"/>
              <a:t> between numerical variables.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Red / warm colors</a:t>
            </a:r>
            <a:r>
              <a:rPr lang="en-US" sz="1600" dirty="0"/>
              <a:t> indicate </a:t>
            </a:r>
            <a:r>
              <a:rPr lang="en-US" sz="1600" b="1" dirty="0"/>
              <a:t>strong positive correlation</a:t>
            </a:r>
            <a:r>
              <a:rPr lang="en-US" sz="1600" dirty="0"/>
              <a:t>, while </a:t>
            </a:r>
            <a:r>
              <a:rPr lang="en-US" sz="1600" b="1" dirty="0"/>
              <a:t>blue / cool colors</a:t>
            </a:r>
            <a:r>
              <a:rPr lang="en-US" sz="1600" dirty="0"/>
              <a:t> indicate </a:t>
            </a:r>
            <a:r>
              <a:rPr lang="en-US" sz="1600" b="1" dirty="0"/>
              <a:t>negative correlation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Annual Income</a:t>
            </a:r>
            <a:r>
              <a:rPr lang="en-US" sz="1600" dirty="0"/>
              <a:t>, </a:t>
            </a:r>
            <a:r>
              <a:rPr lang="en-US" sz="1600" b="1" dirty="0"/>
              <a:t>Monthly </a:t>
            </a:r>
            <a:r>
              <a:rPr lang="en-US" sz="1600" b="1" dirty="0" err="1"/>
              <a:t>Inhand</a:t>
            </a:r>
            <a:r>
              <a:rPr lang="en-US" sz="1600" b="1" dirty="0"/>
              <a:t> Salary</a:t>
            </a:r>
            <a:r>
              <a:rPr lang="en-US" sz="1600" dirty="0"/>
              <a:t>, </a:t>
            </a:r>
            <a:r>
              <a:rPr lang="en-US" sz="1600" b="1" dirty="0" err="1"/>
              <a:t>Annual_Income_log</a:t>
            </a:r>
            <a:r>
              <a:rPr lang="en-US" sz="1600" dirty="0"/>
              <a:t>, and </a:t>
            </a:r>
            <a:r>
              <a:rPr lang="en-US" sz="1600" b="1" dirty="0" err="1"/>
              <a:t>Annual_Income_capped</a:t>
            </a:r>
            <a:r>
              <a:rPr lang="en-US" sz="1600" dirty="0"/>
              <a:t> show </a:t>
            </a:r>
            <a:r>
              <a:rPr lang="en-US" sz="1600" b="1" dirty="0"/>
              <a:t>strong positive correlations</a:t>
            </a:r>
            <a:r>
              <a:rPr lang="en-US" sz="1600" dirty="0"/>
              <a:t>, meaning they represent similar income-related information.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Outstanding Debt</a:t>
            </a:r>
            <a:r>
              <a:rPr lang="en-US" sz="1600" dirty="0"/>
              <a:t> shows a </a:t>
            </a:r>
            <a:r>
              <a:rPr lang="en-US" sz="1600" b="1" dirty="0"/>
              <a:t>positive correlation</a:t>
            </a:r>
            <a:r>
              <a:rPr lang="en-US" sz="1600" dirty="0"/>
              <a:t> with </a:t>
            </a:r>
            <a:r>
              <a:rPr lang="en-US" sz="1600" b="1" dirty="0"/>
              <a:t>Delay from Due Date</a:t>
            </a:r>
            <a:r>
              <a:rPr lang="en-US" sz="1600" dirty="0"/>
              <a:t>, indicating higher debt is associated with delayed payments.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Credit Utilization Ratio</a:t>
            </a:r>
            <a:r>
              <a:rPr lang="en-US" sz="1600" dirty="0"/>
              <a:t> has a </a:t>
            </a:r>
            <a:r>
              <a:rPr lang="en-US" sz="1600" b="1" dirty="0"/>
              <a:t>negative correlation</a:t>
            </a:r>
            <a:r>
              <a:rPr lang="en-US" sz="1600" dirty="0"/>
              <a:t> with income-related features, suggesting lower-income individuals tend to use a higher proportion of their credit.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/>
              <a:t>EMI_to_Income</a:t>
            </a:r>
            <a:r>
              <a:rPr lang="en-US" sz="1600" dirty="0"/>
              <a:t> shows a positive relationship with </a:t>
            </a:r>
            <a:r>
              <a:rPr lang="en-US" sz="1600" b="1" dirty="0"/>
              <a:t>Total EMI per month</a:t>
            </a:r>
            <a:r>
              <a:rPr lang="en-US" sz="1600" dirty="0"/>
              <a:t>, indicating higher EMIs relative to income increase financial burden.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Most other features show </a:t>
            </a:r>
            <a:r>
              <a:rPr lang="en-US" sz="1600" b="1" dirty="0"/>
              <a:t>low correlation</a:t>
            </a:r>
            <a:r>
              <a:rPr lang="en-US" sz="1600" dirty="0"/>
              <a:t>, which reduces multicollinearity and is beneficial for machine learning models.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9902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2993C6-9595-488D-9F48-1B762EF87485}"/>
              </a:ext>
            </a:extLst>
          </p:cNvPr>
          <p:cNvSpPr/>
          <p:nvPr/>
        </p:nvSpPr>
        <p:spPr>
          <a:xfrm>
            <a:off x="71717" y="50817"/>
            <a:ext cx="80954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FEATURE ENGINEERING……</a:t>
            </a:r>
            <a:endParaRPr lang="en-IN" sz="5400" b="1" u="sng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C9079-FCBA-4D4F-87C1-B932F78D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6" y="2211294"/>
            <a:ext cx="6536018" cy="4524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CC60D-104F-43E8-84B8-52976919C17B}"/>
              </a:ext>
            </a:extLst>
          </p:cNvPr>
          <p:cNvSpPr txBox="1"/>
          <p:nvPr/>
        </p:nvSpPr>
        <p:spPr>
          <a:xfrm>
            <a:off x="181161" y="964799"/>
            <a:ext cx="63529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Objective: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objective of feature engineering is to create informative financial risk indicators that improve the accuracy of credit score prediction models.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C54AB-CD02-4B10-831B-02CB8E4CA69E}"/>
              </a:ext>
            </a:extLst>
          </p:cNvPr>
          <p:cNvSpPr txBox="1"/>
          <p:nvPr/>
        </p:nvSpPr>
        <p:spPr>
          <a:xfrm>
            <a:off x="6532285" y="1954707"/>
            <a:ext cx="55700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Created </a:t>
            </a:r>
            <a:r>
              <a:rPr lang="en-US" b="1" dirty="0"/>
              <a:t>Total Credit Exposure</a:t>
            </a:r>
            <a:r>
              <a:rPr lang="en-US" dirty="0"/>
              <a:t> using Outstanding Debt and Total EMI per month.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Derived </a:t>
            </a:r>
            <a:r>
              <a:rPr lang="en-US" b="1" dirty="0"/>
              <a:t>Delay Severity</a:t>
            </a:r>
            <a:r>
              <a:rPr lang="en-US" dirty="0"/>
              <a:t> from payment delay and number of delayed payments.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Calculated </a:t>
            </a:r>
            <a:r>
              <a:rPr lang="en-US" b="1" dirty="0"/>
              <a:t>EMI to Income Ratio</a:t>
            </a:r>
            <a:r>
              <a:rPr lang="en-US" dirty="0"/>
              <a:t> to measure repayment burden.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Developed </a:t>
            </a:r>
            <a:r>
              <a:rPr lang="en-US" b="1" dirty="0"/>
              <a:t>Savings Index</a:t>
            </a:r>
            <a:r>
              <a:rPr lang="en-US" dirty="0"/>
              <a:t> using Monthly Balance and Outstanding Debt.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Introduced </a:t>
            </a:r>
            <a:r>
              <a:rPr lang="en-US" b="1" dirty="0"/>
              <a:t>High Risk Flag</a:t>
            </a:r>
            <a:r>
              <a:rPr lang="en-US" dirty="0"/>
              <a:t> for customers with:</a:t>
            </a:r>
          </a:p>
          <a:p>
            <a:r>
              <a:rPr lang="en-US" dirty="0"/>
              <a:t>     Delay &gt; 30 days</a:t>
            </a:r>
          </a:p>
          <a:p>
            <a:r>
              <a:rPr lang="en-US" dirty="0"/>
              <a:t>     Credit Utilization &gt; 70%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Engineered </a:t>
            </a:r>
            <a:r>
              <a:rPr lang="en-US" b="1" dirty="0"/>
              <a:t>Utilization × Debt</a:t>
            </a:r>
            <a:r>
              <a:rPr lang="en-US" dirty="0"/>
              <a:t> feature to capture combined financial risk.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Removed irrelevant and sensitive columns (Name, SSN, ID).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Final dataset size after feature engineering: </a:t>
            </a:r>
            <a:r>
              <a:rPr lang="en-US" b="1" dirty="0"/>
              <a:t>100,000 records × 35 features.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68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92B1DC-07F9-4514-B6E0-D7F2781CDB69}"/>
              </a:ext>
            </a:extLst>
          </p:cNvPr>
          <p:cNvSpPr/>
          <p:nvPr/>
        </p:nvSpPr>
        <p:spPr>
          <a:xfrm>
            <a:off x="3700186" y="0"/>
            <a:ext cx="4434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MODELS USED</a:t>
            </a:r>
            <a:endParaRPr lang="en-IN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E21AF-477A-4843-93F3-C09CE7ED598A}"/>
              </a:ext>
            </a:extLst>
          </p:cNvPr>
          <p:cNvSpPr txBox="1"/>
          <p:nvPr/>
        </p:nvSpPr>
        <p:spPr>
          <a:xfrm>
            <a:off x="197224" y="1132507"/>
            <a:ext cx="60362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as a </a:t>
            </a:r>
            <a:r>
              <a:rPr lang="en-US" b="1" dirty="0"/>
              <a:t>simple and interpretable baseline model.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</a:t>
            </a:r>
            <a:r>
              <a:rPr lang="en-US" b="1" dirty="0"/>
              <a:t>non-linear relationships</a:t>
            </a:r>
            <a:r>
              <a:rPr lang="en-US" dirty="0"/>
              <a:t> in the data.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understand </a:t>
            </a:r>
            <a:r>
              <a:rPr lang="en-US" b="1" dirty="0"/>
              <a:t>decision rules</a:t>
            </a:r>
            <a:r>
              <a:rPr lang="en-US" dirty="0"/>
              <a:t> affecting credit score.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reference point for comparing advanced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endParaRPr lang="en-US" b="1" u="sng" dirty="0"/>
          </a:p>
          <a:p>
            <a:r>
              <a:rPr lang="en-US" b="1" u="sng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ensemble of multiple decision trees.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overfitting seen in single decision trees.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large and complex datasets effectively</a:t>
            </a:r>
            <a:r>
              <a:rPr lang="en-US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endParaRPr lang="en-US" b="1" u="sng" dirty="0"/>
          </a:p>
          <a:p>
            <a:r>
              <a:rPr lang="en-US" b="1" u="sng" dirty="0"/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powerful </a:t>
            </a:r>
            <a:r>
              <a:rPr lang="en-US" b="1" dirty="0"/>
              <a:t>gradient boosting algorithm.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in handling complex patterns and feature interactions.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Performs well on structured financial datasets.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strong accuracy with optimized learning.</a:t>
            </a:r>
            <a:endParaRPr lang="en-US" b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EA7C6-00D2-4F3C-B741-EFB13342FF29}"/>
              </a:ext>
            </a:extLst>
          </p:cNvPr>
          <p:cNvSpPr txBox="1"/>
          <p:nvPr/>
        </p:nvSpPr>
        <p:spPr>
          <a:xfrm>
            <a:off x="6233459" y="1132507"/>
            <a:ext cx="55401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fast and efficient </a:t>
            </a:r>
            <a:r>
              <a:rPr lang="en-US" b="1" dirty="0"/>
              <a:t>boosting-based model.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large datasets with high dimensionality.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training time while maintaining good performance.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Suitable for real-world financial applications</a:t>
            </a:r>
            <a:r>
              <a:rPr lang="en-US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u="sng" dirty="0"/>
          </a:p>
          <a:p>
            <a:r>
              <a:rPr lang="en-US" b="1" u="sng" dirty="0"/>
              <a:t>CATBOOST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handle </a:t>
            </a:r>
            <a:r>
              <a:rPr lang="en-US" b="1" dirty="0"/>
              <a:t>categorical features effectively.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the need for extensive encoding.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stable performance with minimal preprocessing.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Helps prevent overfitting in complex datasets</a:t>
            </a:r>
            <a:r>
              <a:rPr lang="en-US" b="1" dirty="0"/>
              <a:t>.</a:t>
            </a:r>
            <a:endParaRPr lang="en-IN" b="1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4F8D2A-70D0-4F63-91FD-4FC308AFBD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37" y="1545081"/>
            <a:ext cx="5829609" cy="3884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979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CB365DF6-2E85-415A-BA00-DCDDC06E1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01410"/>
              </p:ext>
            </p:extLst>
          </p:nvPr>
        </p:nvGraphicFramePr>
        <p:xfrm>
          <a:off x="216858" y="933492"/>
          <a:ext cx="7433025" cy="3657752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486605">
                  <a:extLst>
                    <a:ext uri="{9D8B030D-6E8A-4147-A177-3AD203B41FA5}">
                      <a16:colId xmlns:a16="http://schemas.microsoft.com/office/drawing/2014/main" val="2463113705"/>
                    </a:ext>
                  </a:extLst>
                </a:gridCol>
                <a:gridCol w="1486605">
                  <a:extLst>
                    <a:ext uri="{9D8B030D-6E8A-4147-A177-3AD203B41FA5}">
                      <a16:colId xmlns:a16="http://schemas.microsoft.com/office/drawing/2014/main" val="3807762879"/>
                    </a:ext>
                  </a:extLst>
                </a:gridCol>
                <a:gridCol w="1486605">
                  <a:extLst>
                    <a:ext uri="{9D8B030D-6E8A-4147-A177-3AD203B41FA5}">
                      <a16:colId xmlns:a16="http://schemas.microsoft.com/office/drawing/2014/main" val="3683938643"/>
                    </a:ext>
                  </a:extLst>
                </a:gridCol>
                <a:gridCol w="1486605">
                  <a:extLst>
                    <a:ext uri="{9D8B030D-6E8A-4147-A177-3AD203B41FA5}">
                      <a16:colId xmlns:a16="http://schemas.microsoft.com/office/drawing/2014/main" val="3917671590"/>
                    </a:ext>
                  </a:extLst>
                </a:gridCol>
                <a:gridCol w="1486605">
                  <a:extLst>
                    <a:ext uri="{9D8B030D-6E8A-4147-A177-3AD203B41FA5}">
                      <a16:colId xmlns:a16="http://schemas.microsoft.com/office/drawing/2014/main" val="892504292"/>
                    </a:ext>
                  </a:extLst>
                </a:gridCol>
              </a:tblGrid>
              <a:tr h="366686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Model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Accuracy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Macro Avg 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Weighted Avg 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Perfomance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708782"/>
                  </a:ext>
                </a:extLst>
              </a:tr>
              <a:tr h="594398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D</a:t>
                      </a:r>
                      <a:r>
                        <a:rPr lang="en-IN" b="1" dirty="0" err="1"/>
                        <a:t>ecision</a:t>
                      </a:r>
                      <a:r>
                        <a:rPr lang="en-IN" b="1" dirty="0"/>
                        <a:t> Tree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Basic Baseline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521819"/>
                  </a:ext>
                </a:extLst>
              </a:tr>
              <a:tr h="594398">
                <a:tc>
                  <a:txBody>
                    <a:bodyPr/>
                    <a:lstStyle/>
                    <a:p>
                      <a:pPr algn="l"/>
                      <a:r>
                        <a:rPr lang="en-IN" b="1" dirty="0"/>
                        <a:t>Random Forest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0</a:t>
                      </a:r>
                      <a:r>
                        <a:rPr lang="en-IN" b="1" dirty="0"/>
                        <a:t>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0.79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0.80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Best Model</a:t>
                      </a:r>
                      <a:endParaRPr lang="en-IN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962748"/>
                  </a:ext>
                </a:extLst>
              </a:tr>
              <a:tr h="594398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X</a:t>
                      </a:r>
                      <a:r>
                        <a:rPr lang="en-IN" b="1" dirty="0" err="1"/>
                        <a:t>GBoost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Strong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24357"/>
                  </a:ext>
                </a:extLst>
              </a:tr>
              <a:tr h="594398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</a:t>
                      </a:r>
                      <a:r>
                        <a:rPr lang="en-IN" b="1" dirty="0" err="1"/>
                        <a:t>ightGBM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Efficient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474659"/>
                  </a:ext>
                </a:extLst>
              </a:tr>
              <a:tr h="59439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/>
                        <a:t>CatBoost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Moderate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40866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14207E3-4AD3-4013-B6EA-CFEF325CB498}"/>
              </a:ext>
            </a:extLst>
          </p:cNvPr>
          <p:cNvSpPr/>
          <p:nvPr/>
        </p:nvSpPr>
        <p:spPr>
          <a:xfrm>
            <a:off x="3084133" y="-50782"/>
            <a:ext cx="5689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MODEL 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5859A-B286-438F-9DA3-FCB4752E5747}"/>
              </a:ext>
            </a:extLst>
          </p:cNvPr>
          <p:cNvSpPr txBox="1"/>
          <p:nvPr/>
        </p:nvSpPr>
        <p:spPr>
          <a:xfrm>
            <a:off x="7823199" y="872548"/>
            <a:ext cx="381896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⭐ Best Model Selected</a:t>
            </a:r>
          </a:p>
          <a:p>
            <a:r>
              <a:rPr lang="en-US" b="1" dirty="0"/>
              <a:t>  </a:t>
            </a:r>
            <a:r>
              <a:rPr lang="en-US" sz="2000" b="1" u="sng" dirty="0"/>
              <a:t>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Highest accuracy (</a:t>
            </a:r>
            <a:r>
              <a:rPr lang="en-US" b="1" dirty="0"/>
              <a:t>80%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Best balance of precision, recall, and    F1-score.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Strong generalization on unseen data.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ACA85-00C5-4510-B231-1D0058D9DF75}"/>
              </a:ext>
            </a:extLst>
          </p:cNvPr>
          <p:cNvSpPr txBox="1"/>
          <p:nvPr/>
        </p:nvSpPr>
        <p:spPr>
          <a:xfrm>
            <a:off x="118246" y="4783461"/>
            <a:ext cx="7630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Insights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Random Forest</a:t>
            </a:r>
            <a:r>
              <a:rPr lang="en-US" dirty="0"/>
              <a:t> achieved the </a:t>
            </a:r>
            <a:r>
              <a:rPr lang="en-US" b="1" dirty="0"/>
              <a:t>highest accuracy (80%)</a:t>
            </a:r>
            <a:r>
              <a:rPr lang="en-US" dirty="0"/>
              <a:t> among all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XGBoost</a:t>
            </a:r>
            <a:r>
              <a:rPr lang="en-US" b="1" dirty="0"/>
              <a:t> and </a:t>
            </a:r>
            <a:r>
              <a:rPr lang="en-US" b="1" dirty="0" err="1"/>
              <a:t>LightGBM</a:t>
            </a:r>
            <a:r>
              <a:rPr lang="en-US" dirty="0"/>
              <a:t> showed similar and competitive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</a:t>
            </a:r>
            <a:r>
              <a:rPr lang="en-US" dirty="0"/>
              <a:t> performed the weakest due to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CatBoost</a:t>
            </a:r>
            <a:r>
              <a:rPr lang="en-US" dirty="0"/>
              <a:t> performed moderately but did not outperform Random Forest.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C30DBF-0B7D-4D02-8F5C-1769E1A7B5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4" y="2814917"/>
            <a:ext cx="3726329" cy="3726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45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E49AD8-5507-437F-A9C2-62257C4B1C55}"/>
              </a:ext>
            </a:extLst>
          </p:cNvPr>
          <p:cNvSpPr/>
          <p:nvPr/>
        </p:nvSpPr>
        <p:spPr>
          <a:xfrm>
            <a:off x="155023" y="0"/>
            <a:ext cx="6873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FEATURE IMPORTANCE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2A25A-5E8C-453D-BDD9-AF108338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5" y="995048"/>
            <a:ext cx="7669076" cy="45441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47F4B-CB15-4ABC-BFF4-A67B9EDF203E}"/>
              </a:ext>
            </a:extLst>
          </p:cNvPr>
          <p:cNvSpPr txBox="1"/>
          <p:nvPr/>
        </p:nvSpPr>
        <p:spPr>
          <a:xfrm>
            <a:off x="8020423" y="923330"/>
            <a:ext cx="40165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chart shows the </a:t>
            </a:r>
            <a:r>
              <a:rPr lang="en-US" b="1" dirty="0"/>
              <a:t>most important features</a:t>
            </a:r>
            <a:r>
              <a:rPr lang="en-US" dirty="0"/>
              <a:t> used by the Random Forest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Outstanding Debt</a:t>
            </a:r>
            <a:r>
              <a:rPr lang="en-US" dirty="0"/>
              <a:t> is the strongest factor influencing credit score prediction.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Credit Mix</a:t>
            </a:r>
            <a:r>
              <a:rPr lang="en-US" dirty="0"/>
              <a:t> and </a:t>
            </a:r>
            <a:r>
              <a:rPr lang="en-US" b="1" dirty="0"/>
              <a:t>Interest Rate</a:t>
            </a:r>
            <a:r>
              <a:rPr lang="en-US" dirty="0"/>
              <a:t> also play major roles.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Features related to </a:t>
            </a:r>
            <a:r>
              <a:rPr lang="en-US" b="1" dirty="0"/>
              <a:t>repayment behavior</a:t>
            </a:r>
            <a:r>
              <a:rPr lang="en-US" dirty="0"/>
              <a:t> (delays, utilization) significantly affect credit score.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Credit history age</a:t>
            </a:r>
            <a:r>
              <a:rPr lang="en-US" dirty="0"/>
              <a:t> positively contributes to better credit scores.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relies mainly on </a:t>
            </a:r>
            <a:r>
              <a:rPr lang="en-US" b="1" dirty="0"/>
              <a:t>financial behavior and debt management</a:t>
            </a:r>
            <a:r>
              <a:rPr lang="en-US" dirty="0"/>
              <a:t> features.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1A5E7-76C1-427B-98E4-9D926E96C206}"/>
              </a:ext>
            </a:extLst>
          </p:cNvPr>
          <p:cNvSpPr txBox="1"/>
          <p:nvPr/>
        </p:nvSpPr>
        <p:spPr>
          <a:xfrm>
            <a:off x="219865" y="5698129"/>
            <a:ext cx="7800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These key features significantly drive the Random Forest model’s accuracy and decision-making.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18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EBBE1-E7E7-411F-A4C2-706D9F96DD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" y="58270"/>
            <a:ext cx="6771341" cy="6347012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36A8B-F62B-46DD-A522-BA5A613AEE45}"/>
              </a:ext>
            </a:extLst>
          </p:cNvPr>
          <p:cNvSpPr/>
          <p:nvPr/>
        </p:nvSpPr>
        <p:spPr>
          <a:xfrm>
            <a:off x="6951788" y="-92618"/>
            <a:ext cx="4778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CONCLUSION….</a:t>
            </a:r>
            <a:endParaRPr lang="en-US" sz="5400" b="1" u="sng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3C1E1-7524-4606-A361-857967AC2C9F}"/>
              </a:ext>
            </a:extLst>
          </p:cNvPr>
          <p:cNvSpPr txBox="1"/>
          <p:nvPr/>
        </p:nvSpPr>
        <p:spPr>
          <a:xfrm>
            <a:off x="6951788" y="621535"/>
            <a:ext cx="50620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machine learning–based approach was successfully developed for </a:t>
            </a:r>
            <a:r>
              <a:rPr lang="en-US" b="1" dirty="0"/>
              <a:t>credit score classification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Data cleaning, preprocessing, and feature engineering improved data quality and model performance.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Multiple models were evaluated to identify the best-performing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Random Forest</a:t>
            </a:r>
            <a:r>
              <a:rPr lang="en-US" dirty="0"/>
              <a:t> emerged as the most effective model with the </a:t>
            </a:r>
            <a:r>
              <a:rPr lang="en-US" b="1" dirty="0"/>
              <a:t>highest accuracy and balanced performance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Feature importance analysis showed that </a:t>
            </a:r>
            <a:r>
              <a:rPr lang="en-US" b="1" dirty="0"/>
              <a:t>debt level, credit mix, repayment behavior, and credit history</a:t>
            </a:r>
            <a:r>
              <a:rPr lang="en-US" dirty="0"/>
              <a:t> are key drivers of credit scores.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final model can help financial institutions make </a:t>
            </a:r>
            <a:r>
              <a:rPr lang="en-US" b="1" dirty="0"/>
              <a:t>accurate and data-driven credit decisions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77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46252-52F8-4431-8BF3-29FAF20569E3}"/>
              </a:ext>
            </a:extLst>
          </p:cNvPr>
          <p:cNvSpPr txBox="1"/>
          <p:nvPr/>
        </p:nvSpPr>
        <p:spPr>
          <a:xfrm>
            <a:off x="3508189" y="2808941"/>
            <a:ext cx="4972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Comic Sans MS" panose="030F0702030302020204" pitchFamily="66" charset="0"/>
              </a:rPr>
              <a:t>THANK YOU</a:t>
            </a:r>
            <a:endParaRPr lang="en-IN" sz="60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59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DE1A5-C42E-45C4-84E0-1C8612F85405}"/>
              </a:ext>
            </a:extLst>
          </p:cNvPr>
          <p:cNvSpPr txBox="1"/>
          <p:nvPr/>
        </p:nvSpPr>
        <p:spPr>
          <a:xfrm>
            <a:off x="6562530" y="0"/>
            <a:ext cx="5231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/>
              <a:t>INTRODUCTION</a:t>
            </a:r>
            <a:endParaRPr lang="en-IN" sz="60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0F9E5-C3C2-4AF9-B31D-4631C1EF1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5103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993F03-6829-4D76-91CD-8D9F95C0E132}"/>
              </a:ext>
            </a:extLst>
          </p:cNvPr>
          <p:cNvSpPr txBox="1"/>
          <p:nvPr/>
        </p:nvSpPr>
        <p:spPr>
          <a:xfrm>
            <a:off x="6431902" y="1281404"/>
            <a:ext cx="568545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Credit score classification is an important task in financial sector.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It helps banks and financial institutions assess a customer’s creditworthiness.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 credit score indicates how likely a customer is to repay loans on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In this project, machine learning techniques are used to classify credit scores.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model analyzes customer financial and personal data to make predictions.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This system helps reduce financial risk and supports better lending decisions.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431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A04F0-2C04-4D4F-B459-77CC15CE73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6" y="147735"/>
            <a:ext cx="11426888" cy="6562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7EA18-AB14-430A-86FD-86BB6350AFC3}"/>
              </a:ext>
            </a:extLst>
          </p:cNvPr>
          <p:cNvSpPr txBox="1"/>
          <p:nvPr/>
        </p:nvSpPr>
        <p:spPr>
          <a:xfrm>
            <a:off x="6338596" y="274521"/>
            <a:ext cx="5747657" cy="202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C853AB7-AA57-4A47-B1FA-594672EA1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266116"/>
              </p:ext>
            </p:extLst>
          </p:nvPr>
        </p:nvGraphicFramePr>
        <p:xfrm>
          <a:off x="304800" y="304800"/>
          <a:ext cx="11280712" cy="6162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12AB91C-1899-4B56-A3B1-34F6F2E3141A}"/>
              </a:ext>
            </a:extLst>
          </p:cNvPr>
          <p:cNvSpPr/>
          <p:nvPr/>
        </p:nvSpPr>
        <p:spPr>
          <a:xfrm>
            <a:off x="4068147" y="2967335"/>
            <a:ext cx="38913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WORKFLOW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6AAC7-A182-460E-8D63-2EF919B71BE6}"/>
              </a:ext>
            </a:extLst>
          </p:cNvPr>
          <p:cNvSpPr/>
          <p:nvPr/>
        </p:nvSpPr>
        <p:spPr>
          <a:xfrm>
            <a:off x="4206828" y="2967335"/>
            <a:ext cx="37783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WORKFLOW</a:t>
            </a:r>
            <a:endParaRPr lang="en-IN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D65860-403B-4956-B701-491B3FB399E3}"/>
              </a:ext>
            </a:extLst>
          </p:cNvPr>
          <p:cNvSpPr/>
          <p:nvPr/>
        </p:nvSpPr>
        <p:spPr>
          <a:xfrm>
            <a:off x="4005944" y="2967335"/>
            <a:ext cx="39792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WORKFLOW</a:t>
            </a:r>
            <a:endParaRPr lang="en-IN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396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F67290-AAA0-41B4-91E0-72BBDC8A12E6}"/>
              </a:ext>
            </a:extLst>
          </p:cNvPr>
          <p:cNvSpPr/>
          <p:nvPr/>
        </p:nvSpPr>
        <p:spPr>
          <a:xfrm>
            <a:off x="5964795" y="557118"/>
            <a:ext cx="61101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PROBLEM STATEMENT</a:t>
            </a:r>
            <a:endParaRPr lang="en-IN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1880C-F372-443A-848E-EF964A8A88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6"/>
            <a:ext cx="6049574" cy="6864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FDA85-914E-44FC-AF51-3423775F04F0}"/>
              </a:ext>
            </a:extLst>
          </p:cNvPr>
          <p:cNvSpPr txBox="1"/>
          <p:nvPr/>
        </p:nvSpPr>
        <p:spPr>
          <a:xfrm>
            <a:off x="6095999" y="1713743"/>
            <a:ext cx="57124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Financial institutions need an accurate way to assess customer creditworthiness.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Manual and rule-based credit evaluation methods are time-consuming and error-prone.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Incorrect credit assessment can lead to higher default risk and financial losses.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There is a need for an automated system to classify customers into credit score categories.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This project aims to use machine learning models to predict credit scores based on customer financial and demographic data.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20900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15F3D-935F-4D73-A0E4-79A1C1E05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650" y="7684"/>
            <a:ext cx="615235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4E6B45-10A2-4DA1-8E3B-EF57B2DE625A}"/>
              </a:ext>
            </a:extLst>
          </p:cNvPr>
          <p:cNvSpPr/>
          <p:nvPr/>
        </p:nvSpPr>
        <p:spPr>
          <a:xfrm>
            <a:off x="609741" y="0"/>
            <a:ext cx="4868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EB181-7A99-4D48-BBCC-ED6116061AB8}"/>
              </a:ext>
            </a:extLst>
          </p:cNvPr>
          <p:cNvSpPr txBox="1"/>
          <p:nvPr/>
        </p:nvSpPr>
        <p:spPr>
          <a:xfrm>
            <a:off x="609741" y="1174792"/>
            <a:ext cx="486844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Loaded the dataset and examined its overall structure and quality.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Removed duplicate records to avoid biased learning.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Corrected inconsistent values present in numerical and categorical columns.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Handled incorrect or invalid entries such as unrealistic ages, incomes, and credit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Standardized categorical values to maintain consistency across the dataset.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Ensured all features were in the correct data format for further preprocessing.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100" dirty="0"/>
              <a:t>Verified the dataset after cleaning to ensure it was error-free and reliable.</a:t>
            </a:r>
            <a:endParaRPr lang="en-IN" sz="2100" dirty="0"/>
          </a:p>
        </p:txBody>
      </p:sp>
    </p:spTree>
    <p:extLst>
      <p:ext uri="{BB962C8B-B14F-4D97-AF65-F5344CB8AC3E}">
        <p14:creationId xmlns:p14="http://schemas.microsoft.com/office/powerpoint/2010/main" val="7888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0AF84-469F-40C6-8124-7E0658B278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0" y="0"/>
            <a:ext cx="5880016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DD57E3-A4FA-4A87-8078-7166C8C5A233}"/>
              </a:ext>
            </a:extLst>
          </p:cNvPr>
          <p:cNvSpPr/>
          <p:nvPr/>
        </p:nvSpPr>
        <p:spPr>
          <a:xfrm>
            <a:off x="6269596" y="0"/>
            <a:ext cx="5519588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u="sng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DATA PREPROCESSING</a:t>
            </a:r>
            <a:endParaRPr lang="en-IN" sz="45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8C4E9-9F90-4A23-8509-AB0113686C15}"/>
              </a:ext>
            </a:extLst>
          </p:cNvPr>
          <p:cNvSpPr txBox="1"/>
          <p:nvPr/>
        </p:nvSpPr>
        <p:spPr>
          <a:xfrm>
            <a:off x="6037462" y="999179"/>
            <a:ext cx="58800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Checked for missing values in both numerical and categorical features.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Imputed missing numerical values using suitable statistical methods.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Handled missing categorical values using appropriate techniques.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Encoded categorical variables into numerical format for machine learning models.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Scaled numerical features to bring them to a uniform range.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Prepared the final processed dataset for model training and evaluation.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097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D460F6-6D9A-427C-A987-E2020AEB7334}"/>
              </a:ext>
            </a:extLst>
          </p:cNvPr>
          <p:cNvSpPr/>
          <p:nvPr/>
        </p:nvSpPr>
        <p:spPr>
          <a:xfrm>
            <a:off x="6051770" y="18167"/>
            <a:ext cx="606550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EXPLORATORY DATA ANALYSIS(EDA)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F1F07-0298-42CE-9F10-6B4F0A422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9818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8C0BC-D22D-4755-8599-2FCA4D918409}"/>
              </a:ext>
            </a:extLst>
          </p:cNvPr>
          <p:cNvSpPr txBox="1"/>
          <p:nvPr/>
        </p:nvSpPr>
        <p:spPr>
          <a:xfrm>
            <a:off x="6001128" y="872011"/>
            <a:ext cx="58981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dataset consists of </a:t>
            </a:r>
            <a:r>
              <a:rPr lang="en-US" b="1" dirty="0"/>
              <a:t>customer demographic and financial features</a:t>
            </a:r>
            <a:r>
              <a:rPr lang="en-US" dirty="0"/>
              <a:t> related to credit behavior.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Both </a:t>
            </a:r>
            <a:r>
              <a:rPr lang="en-US" b="1" dirty="0"/>
              <a:t>numerical and categorical variables</a:t>
            </a:r>
            <a:r>
              <a:rPr lang="en-US" dirty="0"/>
              <a:t> are present in the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Initial analysis revealed </a:t>
            </a:r>
            <a:r>
              <a:rPr lang="en-US" b="1" dirty="0"/>
              <a:t>missing values in multiple columns</a:t>
            </a:r>
            <a:r>
              <a:rPr lang="en-US" dirty="0"/>
              <a:t>, which required cleaning and preprocessing.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</a:t>
            </a:r>
            <a:r>
              <a:rPr lang="en-US" b="1" dirty="0"/>
              <a:t>Credit Score</a:t>
            </a:r>
            <a:r>
              <a:rPr lang="en-US" dirty="0"/>
              <a:t> target variable is divided into different categories.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target classes are </a:t>
            </a:r>
            <a:r>
              <a:rPr lang="en-US" b="1" dirty="0"/>
              <a:t>imbalanced</a:t>
            </a:r>
            <a:r>
              <a:rPr lang="en-US" dirty="0"/>
              <a:t>, meaning some credit score categories have more samples than others.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Numerical features such as </a:t>
            </a:r>
            <a:r>
              <a:rPr lang="en-US" b="1" dirty="0"/>
              <a:t>Annual Income, Monthly </a:t>
            </a:r>
            <a:r>
              <a:rPr lang="en-US" b="1" dirty="0" err="1"/>
              <a:t>Inhand</a:t>
            </a:r>
            <a:r>
              <a:rPr lang="en-US" b="1" dirty="0"/>
              <a:t> Salary, Outstanding Debt, and Credit Utilization Ratio</a:t>
            </a:r>
            <a:r>
              <a:rPr lang="en-US" dirty="0"/>
              <a:t> show wide variation across customers.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Customers with </a:t>
            </a:r>
            <a:r>
              <a:rPr lang="en-US" b="1" dirty="0"/>
              <a:t>higher income and lower debt</a:t>
            </a:r>
            <a:r>
              <a:rPr lang="en-US" dirty="0"/>
              <a:t> tend to belong to better credit score categories.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Credit history age</a:t>
            </a:r>
            <a:r>
              <a:rPr lang="en-US" dirty="0"/>
              <a:t> shows a positive relationship with higher credit scores.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EDA helped identify </a:t>
            </a:r>
            <a:r>
              <a:rPr lang="en-US" b="1" dirty="0"/>
              <a:t>important features</a:t>
            </a:r>
            <a:r>
              <a:rPr lang="en-US" dirty="0"/>
              <a:t> that contribute significantly to credit score prediction.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54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2E04FD-FA08-41DF-8E71-0049CED34825}"/>
              </a:ext>
            </a:extLst>
          </p:cNvPr>
          <p:cNvSpPr/>
          <p:nvPr/>
        </p:nvSpPr>
        <p:spPr>
          <a:xfrm>
            <a:off x="1177313" y="0"/>
            <a:ext cx="9837373" cy="8463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9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EXPLORATORY DATA ANALYSIS (EDA)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90C53-2933-4BDA-AAEB-2452B08E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2" y="813741"/>
            <a:ext cx="5227912" cy="4033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FB26E-302F-4418-95E0-BB8A57A5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42" y="846386"/>
            <a:ext cx="4839672" cy="3782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E4870-BF36-4C32-9295-3F33F319DCEF}"/>
              </a:ext>
            </a:extLst>
          </p:cNvPr>
          <p:cNvSpPr txBox="1"/>
          <p:nvPr/>
        </p:nvSpPr>
        <p:spPr>
          <a:xfrm>
            <a:off x="0" y="4928048"/>
            <a:ext cx="62251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The graph represents the </a:t>
            </a:r>
            <a:r>
              <a:rPr lang="en-US" sz="1500" b="1" dirty="0"/>
              <a:t>percentage share of each credit score category</a:t>
            </a:r>
            <a:r>
              <a:rPr lang="en-US" sz="15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b="1" dirty="0" err="1"/>
              <a:t>Credit_Score</a:t>
            </a:r>
            <a:r>
              <a:rPr lang="en-US" sz="1500" b="1" dirty="0"/>
              <a:t> = 2</a:t>
            </a:r>
            <a:r>
              <a:rPr lang="en-US" sz="1500" dirty="0"/>
              <a:t> has the </a:t>
            </a:r>
            <a:r>
              <a:rPr lang="en-US" sz="1500" b="1" dirty="0"/>
              <a:t>highest percentage</a:t>
            </a:r>
            <a:r>
              <a:rPr lang="en-US" sz="1500" dirty="0"/>
              <a:t> (around </a:t>
            </a:r>
            <a:r>
              <a:rPr lang="en-US" sz="1500" b="1" dirty="0"/>
              <a:t>53%</a:t>
            </a:r>
            <a:r>
              <a:rPr lang="en-US" sz="1500" dirty="0"/>
              <a:t>), meaning most customers fall into this category.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b="1" dirty="0" err="1"/>
              <a:t>Credit_Score</a:t>
            </a:r>
            <a:r>
              <a:rPr lang="en-US" sz="1500" b="1" dirty="0"/>
              <a:t> = 1</a:t>
            </a:r>
            <a:r>
              <a:rPr lang="en-US" sz="1500" dirty="0"/>
              <a:t> accounts for approximately </a:t>
            </a:r>
            <a:r>
              <a:rPr lang="en-US" sz="1500" b="1" dirty="0"/>
              <a:t>29%</a:t>
            </a:r>
            <a:r>
              <a:rPr lang="en-US" sz="1500" dirty="0"/>
              <a:t> of the customers.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b="1" dirty="0" err="1"/>
              <a:t>Credit_Score</a:t>
            </a:r>
            <a:r>
              <a:rPr lang="en-US" sz="1500" b="1" dirty="0"/>
              <a:t> = 0</a:t>
            </a:r>
            <a:r>
              <a:rPr lang="en-US" sz="1500" dirty="0"/>
              <a:t> has the </a:t>
            </a:r>
            <a:r>
              <a:rPr lang="en-US" sz="1500" b="1" dirty="0"/>
              <a:t>lowest percentage</a:t>
            </a:r>
            <a:r>
              <a:rPr lang="en-US" sz="1500" dirty="0"/>
              <a:t> (around </a:t>
            </a:r>
            <a:r>
              <a:rPr lang="en-US" sz="1500" b="1" dirty="0"/>
              <a:t>18%</a:t>
            </a:r>
            <a:r>
              <a:rPr lang="en-US" sz="1500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Since one class dominates the data, special care is needed during </a:t>
            </a:r>
            <a:r>
              <a:rPr lang="en-US" sz="1500" b="1" dirty="0"/>
              <a:t>model evaluation and selection</a:t>
            </a:r>
            <a:r>
              <a:rPr lang="en-US" sz="1500" dirty="0"/>
              <a:t>.</a:t>
            </a:r>
            <a:endParaRPr lang="en-IN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6B9B7-C87D-4924-AD7D-19436344CD5F}"/>
              </a:ext>
            </a:extLst>
          </p:cNvPr>
          <p:cNvSpPr txBox="1"/>
          <p:nvPr/>
        </p:nvSpPr>
        <p:spPr>
          <a:xfrm>
            <a:off x="968901" y="1146885"/>
            <a:ext cx="18045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bg1"/>
                </a:solidFill>
              </a:rPr>
              <a:t>Mapping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</a:rPr>
              <a:t>0 → Poor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</a:rPr>
              <a:t>1 → Standard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1"/>
                </a:solidFill>
              </a:rPr>
              <a:t>2 → Good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CC169-FA1F-4DEA-B8DA-5A1C7A501C25}"/>
              </a:ext>
            </a:extLst>
          </p:cNvPr>
          <p:cNvSpPr txBox="1"/>
          <p:nvPr/>
        </p:nvSpPr>
        <p:spPr>
          <a:xfrm>
            <a:off x="6158051" y="4611231"/>
            <a:ext cx="5985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graph represents the </a:t>
            </a:r>
            <a:r>
              <a:rPr lang="en-US" sz="1400" b="1" dirty="0"/>
              <a:t>distribution of Annual Income after applying capping</a:t>
            </a:r>
            <a:r>
              <a:rPr lang="en-US" sz="1400" dirty="0"/>
              <a:t> to handle extreme values.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Most customers have </a:t>
            </a:r>
            <a:r>
              <a:rPr lang="en-US" sz="1400" b="1" dirty="0"/>
              <a:t>lower to mid-range annual incomes</a:t>
            </a:r>
            <a:r>
              <a:rPr lang="en-US" sz="1400" dirty="0"/>
              <a:t>, concentrated on the left side of the graph.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distribution is </a:t>
            </a:r>
            <a:r>
              <a:rPr lang="en-US" sz="1400" b="1" dirty="0"/>
              <a:t>right-skewed</a:t>
            </a:r>
            <a:r>
              <a:rPr lang="en-US" sz="1400" dirty="0"/>
              <a:t>, meaning a small number of customers earn very high incomes.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KDE curve shows a smooth decline as income increases, confirming fewer high-income customers.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Capping helps improve model stability by preventing extreme income values from dominating learning.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502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25B890-9B3D-4D99-8B31-DFAA3F0783B0}"/>
              </a:ext>
            </a:extLst>
          </p:cNvPr>
          <p:cNvSpPr txBox="1"/>
          <p:nvPr/>
        </p:nvSpPr>
        <p:spPr>
          <a:xfrm>
            <a:off x="1169437" y="0"/>
            <a:ext cx="10008638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9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EXPLORATORY DATA ANALYSIS (EDA)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9BAB9-14E6-4644-A961-B36AF88B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3" y="1001897"/>
            <a:ext cx="7097511" cy="56228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06B23-F758-4E46-85A4-0C6B1FF727DA}"/>
              </a:ext>
            </a:extLst>
          </p:cNvPr>
          <p:cNvSpPr txBox="1"/>
          <p:nvPr/>
        </p:nvSpPr>
        <p:spPr>
          <a:xfrm>
            <a:off x="7669763" y="1088571"/>
            <a:ext cx="43978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graph compares </a:t>
            </a:r>
            <a:r>
              <a:rPr lang="en-US" b="1" dirty="0"/>
              <a:t>Good, Standard, and Poor credit scores</a:t>
            </a:r>
            <a:r>
              <a:rPr lang="en-US" dirty="0"/>
              <a:t> for different occupations.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Across </a:t>
            </a:r>
            <a:r>
              <a:rPr lang="en-US" b="1" dirty="0"/>
              <a:t>all occupations</a:t>
            </a:r>
            <a:r>
              <a:rPr lang="en-US" dirty="0"/>
              <a:t>, the </a:t>
            </a:r>
            <a:r>
              <a:rPr lang="en-US" b="1" dirty="0"/>
              <a:t>Standard credit score</a:t>
            </a:r>
            <a:r>
              <a:rPr lang="en-US" dirty="0"/>
              <a:t> category has the </a:t>
            </a:r>
            <a:r>
              <a:rPr lang="en-US" b="1" dirty="0"/>
              <a:t>highest count.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</a:t>
            </a:r>
            <a:r>
              <a:rPr lang="en-US" b="1" dirty="0"/>
              <a:t>Poor credit score</a:t>
            </a:r>
            <a:r>
              <a:rPr lang="en-US" dirty="0"/>
              <a:t> category is the </a:t>
            </a:r>
            <a:r>
              <a:rPr lang="en-US" b="1" dirty="0"/>
              <a:t>second most common</a:t>
            </a:r>
            <a:r>
              <a:rPr lang="en-US" dirty="0"/>
              <a:t> across occupations.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indicates that </a:t>
            </a:r>
            <a:r>
              <a:rPr lang="en-US" b="1" dirty="0"/>
              <a:t>credit score distribution is fairly consistent across professions</a:t>
            </a:r>
            <a:r>
              <a:rPr lang="en-US" dirty="0"/>
              <a:t>.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single occupation dominates the </a:t>
            </a:r>
            <a:r>
              <a:rPr lang="en-US" b="1" dirty="0"/>
              <a:t>Good credit score</a:t>
            </a:r>
            <a:r>
              <a:rPr lang="en-US" dirty="0"/>
              <a:t> category significantly.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Credit score classification depends more on </a:t>
            </a:r>
            <a:r>
              <a:rPr lang="en-US" b="1" dirty="0"/>
              <a:t>financial behavior</a:t>
            </a:r>
            <a:r>
              <a:rPr lang="en-US" dirty="0"/>
              <a:t> than occupation alone.</a:t>
            </a:r>
          </a:p>
        </p:txBody>
      </p:sp>
    </p:spTree>
    <p:extLst>
      <p:ext uri="{BB962C8B-B14F-4D97-AF65-F5344CB8AC3E}">
        <p14:creationId xmlns:p14="http://schemas.microsoft.com/office/powerpoint/2010/main" val="332452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4476</TotalTime>
  <Words>1458</Words>
  <Application>Microsoft Office PowerPoint</Application>
  <PresentationFormat>Widescreen</PresentationFormat>
  <Paragraphs>185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Californian FB</vt:lpstr>
      <vt:lpstr>Comic Sans MS</vt:lpstr>
      <vt:lpstr>Wingdings</vt:lpstr>
      <vt:lpstr>Celestial</vt:lpstr>
      <vt:lpstr>CREDIT SCORE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CHAHAT SHARMA</dc:creator>
  <cp:lastModifiedBy>Admin</cp:lastModifiedBy>
  <cp:revision>7</cp:revision>
  <dcterms:created xsi:type="dcterms:W3CDTF">2025-12-24T07:09:16Z</dcterms:created>
  <dcterms:modified xsi:type="dcterms:W3CDTF">2026-02-14T15:09:50Z</dcterms:modified>
</cp:coreProperties>
</file>